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5" r:id="rId2"/>
    <p:sldId id="256" r:id="rId3"/>
    <p:sldId id="257" r:id="rId4"/>
    <p:sldId id="294" r:id="rId5"/>
    <p:sldId id="285" r:id="rId6"/>
    <p:sldId id="274" r:id="rId7"/>
    <p:sldId id="282" r:id="rId8"/>
    <p:sldId id="286" r:id="rId9"/>
    <p:sldId id="281" r:id="rId10"/>
    <p:sldId id="277" r:id="rId11"/>
    <p:sldId id="287" r:id="rId12"/>
    <p:sldId id="267" r:id="rId13"/>
    <p:sldId id="268" r:id="rId14"/>
    <p:sldId id="260" r:id="rId15"/>
    <p:sldId id="261" r:id="rId16"/>
    <p:sldId id="262" r:id="rId17"/>
    <p:sldId id="269" r:id="rId18"/>
    <p:sldId id="271" r:id="rId19"/>
    <p:sldId id="272" r:id="rId20"/>
    <p:sldId id="265" r:id="rId21"/>
    <p:sldId id="290" r:id="rId22"/>
    <p:sldId id="270" r:id="rId23"/>
    <p:sldId id="292" r:id="rId24"/>
    <p:sldId id="266" r:id="rId25"/>
    <p:sldId id="288" r:id="rId26"/>
    <p:sldId id="289" r:id="rId27"/>
    <p:sldId id="278" r:id="rId28"/>
    <p:sldId id="291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1" autoAdjust="0"/>
    <p:restoredTop sz="66957" autoAdjust="0"/>
  </p:normalViewPr>
  <p:slideViewPr>
    <p:cSldViewPr>
      <p:cViewPr varScale="1">
        <p:scale>
          <a:sx n="60" d="100"/>
          <a:sy n="60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CF6FC-0B55-4688-B257-130980879A5C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9B54-9926-44AE-BCAC-327D73CD0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Olin College of Engineering</a:t>
            </a:r>
          </a:p>
          <a:p>
            <a:r>
              <a:rPr lang="en-US" dirty="0" smtClean="0"/>
              <a:t>Programmers</a:t>
            </a:r>
          </a:p>
          <a:p>
            <a:pPr lvl="1"/>
            <a:r>
              <a:rPr lang="en-US" dirty="0" smtClean="0"/>
              <a:t>Andy: summer @ IBM Lotus – data widgets</a:t>
            </a:r>
          </a:p>
          <a:p>
            <a:pPr lvl="1"/>
            <a:r>
              <a:rPr lang="en-US" dirty="0" smtClean="0"/>
              <a:t>Colin: summer @ </a:t>
            </a:r>
            <a:r>
              <a:rPr lang="en-US" dirty="0" err="1" smtClean="0"/>
              <a:t>OpenPlans</a:t>
            </a:r>
            <a:r>
              <a:rPr lang="en-US" dirty="0" smtClean="0"/>
              <a:t> – open transit design</a:t>
            </a:r>
          </a:p>
          <a:p>
            <a:r>
              <a:rPr lang="en-US" dirty="0" smtClean="0"/>
              <a:t>Education People</a:t>
            </a:r>
          </a:p>
          <a:p>
            <a:pPr lvl="1"/>
            <a:r>
              <a:rPr lang="en-US" dirty="0" smtClean="0"/>
              <a:t>Alight Learning</a:t>
            </a:r>
          </a:p>
          <a:p>
            <a:r>
              <a:rPr lang="en-US" dirty="0" smtClean="0"/>
              <a:t>FOSS People</a:t>
            </a:r>
          </a:p>
          <a:p>
            <a:r>
              <a:rPr lang="en-US" dirty="0" smtClean="0"/>
              <a:t>We’re not the experts in the room!</a:t>
            </a:r>
          </a:p>
          <a:p>
            <a:pPr lvl="1"/>
            <a:r>
              <a:rPr lang="en-US" dirty="0" smtClean="0"/>
              <a:t>But we hope we can help you think differently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9B54-9926-44AE-BCAC-327D73CD00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Shift</a:t>
            </a:r>
            <a:r>
              <a:rPr lang="en-US" baseline="0" dirty="0" smtClean="0"/>
              <a:t> gears here and show what this philosophy and mindset has done in different industries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9B54-9926-44AE-BCAC-327D73CD00E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of IMS</a:t>
            </a:r>
            <a:r>
              <a:rPr lang="en-US" baseline="0" dirty="0" smtClean="0"/>
              <a:t> Global – non-profit for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9B54-9926-44AE-BCAC-327D73CD00E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of IMS</a:t>
            </a:r>
            <a:r>
              <a:rPr lang="en-US" baseline="0" dirty="0" smtClean="0"/>
              <a:t> Global </a:t>
            </a:r>
            <a:r>
              <a:rPr lang="en-US" baseline="0" smtClean="0"/>
              <a:t>– non-profit for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9B54-9926-44AE-BCAC-327D73CD00E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9B54-9926-44AE-BCAC-327D73CD00E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You’re the</a:t>
            </a:r>
            <a:r>
              <a:rPr lang="en-US" baseline="0" dirty="0" smtClean="0"/>
              <a:t> Open Source Crowd</a:t>
            </a:r>
          </a:p>
          <a:p>
            <a:r>
              <a:rPr lang="en-US" dirty="0" err="1" smtClean="0"/>
              <a:t>Buuut</a:t>
            </a:r>
            <a:r>
              <a:rPr lang="en-US" dirty="0" smtClean="0"/>
              <a:t>,</a:t>
            </a:r>
            <a:r>
              <a:rPr lang="en-US" baseline="0" dirty="0" smtClean="0"/>
              <a:t> we think you’re talents apply well to data, too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would like to argue, it is more important to push open data than to push for more open software.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You are good at solving this problem</a:t>
            </a:r>
          </a:p>
          <a:p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Build on each others shoulders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Lots of fuzzy edges – licensing</a:t>
            </a:r>
          </a:p>
          <a:p>
            <a:pPr marL="685800" lvl="1" indent="-228600">
              <a:buNone/>
            </a:pPr>
            <a:r>
              <a:rPr lang="en-US" baseline="0" dirty="0" smtClean="0"/>
              <a:t>Have experience from </a:t>
            </a:r>
            <a:r>
              <a:rPr lang="en-US" baseline="0" dirty="0" err="1" smtClean="0"/>
              <a:t>OpenSource</a:t>
            </a:r>
            <a:r>
              <a:rPr lang="en-US" baseline="0" dirty="0" smtClean="0"/>
              <a:t> on how to deal with these issues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r>
              <a:rPr lang="en-US" dirty="0" smtClean="0"/>
              <a:t>Ex: </a:t>
            </a:r>
            <a:r>
              <a:rPr lang="en-US" dirty="0" err="1" smtClean="0"/>
              <a:t>OpenStreetMap</a:t>
            </a:r>
            <a:endParaRPr lang="en-US" dirty="0" smtClean="0"/>
          </a:p>
          <a:p>
            <a:pPr lvl="1"/>
            <a:r>
              <a:rPr lang="en-US" dirty="0" smtClean="0"/>
              <a:t>Portland can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9B54-9926-44AE-BCAC-327D73CD00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* Have specific rules to make the community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9B54-9926-44AE-BCAC-327D73CD00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begets</a:t>
            </a:r>
            <a:r>
              <a:rPr lang="en-US" baseline="0" dirty="0" smtClean="0"/>
              <a:t> amazing, innovative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9B54-9926-44AE-BCAC-327D73CD00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Raw boring</a:t>
            </a:r>
            <a:r>
              <a:rPr lang="en-US" baseline="0" dirty="0" smtClean="0"/>
              <a:t> data turned into cool shit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9B54-9926-44AE-BCAC-327D73CD00E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9B54-9926-44AE-BCAC-327D73CD00E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More data the merrier</a:t>
            </a:r>
          </a:p>
          <a:p>
            <a:endParaRPr lang="en-US" dirty="0" smtClean="0"/>
          </a:p>
          <a:p>
            <a:r>
              <a:rPr lang="en-US" dirty="0" smtClean="0"/>
              <a:t>* Either</a:t>
            </a:r>
            <a:r>
              <a:rPr lang="en-US" baseline="0" dirty="0" smtClean="0"/>
              <a:t> case, we don’t care</a:t>
            </a:r>
          </a:p>
          <a:p>
            <a:r>
              <a:rPr lang="en-US" dirty="0" smtClean="0"/>
              <a:t>*</a:t>
            </a:r>
            <a:r>
              <a:rPr lang="en-US" baseline="0" dirty="0" smtClean="0"/>
              <a:t> Use </a:t>
            </a:r>
            <a:r>
              <a:rPr lang="en-US" baseline="0" dirty="0" err="1" smtClean="0"/>
              <a:t>ShareAlike</a:t>
            </a:r>
            <a:r>
              <a:rPr lang="en-US" baseline="0" dirty="0" smtClean="0"/>
              <a:t> where it makes sense</a:t>
            </a:r>
          </a:p>
          <a:p>
            <a:r>
              <a:rPr lang="en-US" dirty="0" smtClean="0"/>
              <a:t>* Use GPL</a:t>
            </a:r>
            <a:r>
              <a:rPr lang="en-US" baseline="0" dirty="0" smtClean="0"/>
              <a:t> other places were it makes sense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baseline="0" dirty="0" smtClean="0"/>
              <a:t>Reporting data is public domain</a:t>
            </a:r>
          </a:p>
          <a:p>
            <a:pPr>
              <a:buFont typeface="Arial" charset="0"/>
              <a:buChar char="•"/>
            </a:pPr>
            <a:endParaRPr lang="en-US" baseline="0" dirty="0" smtClean="0"/>
          </a:p>
          <a:p>
            <a:r>
              <a:rPr lang="en-US" dirty="0" smtClean="0"/>
              <a:t>We care more that data is available than who/how its stored</a:t>
            </a:r>
          </a:p>
          <a:p>
            <a:pPr lvl="1"/>
            <a:r>
              <a:rPr lang="en-US" dirty="0" smtClean="0"/>
              <a:t>OSS backend? Proprietary Pearson backend? Fine.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9B54-9926-44AE-BCAC-327D73CD00E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Imagine</a:t>
            </a:r>
            <a:r>
              <a:rPr lang="en-US" baseline="0" dirty="0" smtClean="0"/>
              <a:t> Twitter mashed up with attendance data</a:t>
            </a:r>
          </a:p>
          <a:p>
            <a:r>
              <a:rPr lang="en-US" dirty="0" smtClean="0"/>
              <a:t>*</a:t>
            </a:r>
            <a:r>
              <a:rPr lang="en-US" baseline="0" dirty="0" smtClean="0"/>
              <a:t> There are good uses out there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9B54-9926-44AE-BCAC-327D73CD00E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4 of them!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9B54-9926-44AE-BCAC-327D73CD00E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0F5-E70E-4AC9-A90A-B2AE2192F738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FE1F-2CBE-4D08-9138-0E97472A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0F5-E70E-4AC9-A90A-B2AE2192F738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FE1F-2CBE-4D08-9138-0E97472A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0F5-E70E-4AC9-A90A-B2AE2192F738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FE1F-2CBE-4D08-9138-0E97472A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0F5-E70E-4AC9-A90A-B2AE2192F738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FE1F-2CBE-4D08-9138-0E97472A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0F5-E70E-4AC9-A90A-B2AE2192F738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FE1F-2CBE-4D08-9138-0E97472A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0F5-E70E-4AC9-A90A-B2AE2192F738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FE1F-2CBE-4D08-9138-0E97472A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0F5-E70E-4AC9-A90A-B2AE2192F738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FE1F-2CBE-4D08-9138-0E97472A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0F5-E70E-4AC9-A90A-B2AE2192F738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FE1F-2CBE-4D08-9138-0E97472A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0F5-E70E-4AC9-A90A-B2AE2192F738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FE1F-2CBE-4D08-9138-0E97472A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0F5-E70E-4AC9-A90A-B2AE2192F738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FE1F-2CBE-4D08-9138-0E97472A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B0F5-E70E-4AC9-A90A-B2AE2192F738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FE1F-2CBE-4D08-9138-0E97472A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B0F5-E70E-4AC9-A90A-B2AE2192F738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5FE1F-2CBE-4D08-9138-0E97472A2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opentripplanner.com/" TargetMode="External"/><Relationship Id="rId13" Type="http://schemas.openxmlformats.org/officeDocument/2006/relationships/hyperlink" Target="http://www.sf311.org/" TargetMode="External"/><Relationship Id="rId18" Type="http://schemas.openxmlformats.org/officeDocument/2006/relationships/hyperlink" Target="http://slicestation.com/" TargetMode="External"/><Relationship Id="rId3" Type="http://schemas.openxmlformats.org/officeDocument/2006/relationships/hyperlink" Target="http://openplans.org/civichacker/" TargetMode="External"/><Relationship Id="rId21" Type="http://schemas.openxmlformats.org/officeDocument/2006/relationships/hyperlink" Target="http://cabsense.com/" TargetMode="External"/><Relationship Id="rId7" Type="http://schemas.openxmlformats.org/officeDocument/2006/relationships/hyperlink" Target="http://ushahidi.com/" TargetMode="External"/><Relationship Id="rId12" Type="http://schemas.openxmlformats.org/officeDocument/2006/relationships/hyperlink" Target="http://open311.org/" TargetMode="External"/><Relationship Id="rId17" Type="http://schemas.openxmlformats.org/officeDocument/2006/relationships/hyperlink" Target="http://www.bigappleed.com/" TargetMode="External"/><Relationship Id="rId2" Type="http://schemas.openxmlformats.org/officeDocument/2006/relationships/hyperlink" Target="http://openplans.org/" TargetMode="External"/><Relationship Id="rId16" Type="http://schemas.openxmlformats.org/officeDocument/2006/relationships/hyperlink" Target="http://www.imsglobal.org/cc/index.html" TargetMode="External"/><Relationship Id="rId20" Type="http://schemas.openxmlformats.org/officeDocument/2006/relationships/hyperlink" Target="http://mapligh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openmuni.org/" TargetMode="External"/><Relationship Id="rId11" Type="http://schemas.openxmlformats.org/officeDocument/2006/relationships/hyperlink" Target="http://schools.nyc.gov/community/innovation/SchoolofOne/default.htm" TargetMode="External"/><Relationship Id="rId5" Type="http://schemas.openxmlformats.org/officeDocument/2006/relationships/hyperlink" Target="http://openblockproject.org/" TargetMode="External"/><Relationship Id="rId15" Type="http://schemas.openxmlformats.org/officeDocument/2006/relationships/hyperlink" Target="http://www.openzis.org/" TargetMode="External"/><Relationship Id="rId10" Type="http://schemas.openxmlformats.org/officeDocument/2006/relationships/hyperlink" Target="http://openplans.org/civichacker/2010/08/02/a-case-for-open-data-in-transit/" TargetMode="External"/><Relationship Id="rId19" Type="http://schemas.openxmlformats.org/officeDocument/2006/relationships/hyperlink" Target="http://govtracks.us/" TargetMode="External"/><Relationship Id="rId4" Type="http://schemas.openxmlformats.org/officeDocument/2006/relationships/hyperlink" Target="http://everyblock.com/" TargetMode="External"/><Relationship Id="rId9" Type="http://schemas.openxmlformats.org/officeDocument/2006/relationships/hyperlink" Target="http://maps5.trimet.org/otp" TargetMode="External"/><Relationship Id="rId14" Type="http://schemas.openxmlformats.org/officeDocument/2006/relationships/hyperlink" Target="http://www.sifinfo.org/us/index.asp" TargetMode="External"/><Relationship Id="rId22" Type="http://schemas.openxmlformats.org/officeDocument/2006/relationships/hyperlink" Target="http://exitstrategynyc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lans.org/civichacker/2010/08/02/a-case-for-open-data-in-transi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maps5.trimet.org/opentripplanner-webapp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auker.sf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ark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Before you get bored of this Presentation</a:t>
            </a:r>
            <a:br>
              <a:rPr lang="en-US" sz="3600" dirty="0" smtClean="0"/>
            </a:br>
            <a:r>
              <a:rPr lang="en-US" sz="3600" dirty="0" smtClean="0"/>
              <a:t>-- some cool links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Autofit/>
          </a:bodyPr>
          <a:lstStyle/>
          <a:p>
            <a:r>
              <a:rPr lang="en-US" sz="1200" dirty="0" err="1" smtClean="0"/>
              <a:t>OpenPlans</a:t>
            </a:r>
            <a:r>
              <a:rPr lang="en-US" sz="1200" dirty="0" smtClean="0"/>
              <a:t> ( </a:t>
            </a:r>
            <a:r>
              <a:rPr lang="en-US" sz="1200" dirty="0" smtClean="0">
                <a:hlinkClick r:id="rId2"/>
              </a:rPr>
              <a:t>http://openplans.org</a:t>
            </a:r>
            <a:r>
              <a:rPr lang="en-US" sz="1200" dirty="0" smtClean="0"/>
              <a:t> )</a:t>
            </a:r>
          </a:p>
          <a:p>
            <a:pPr lvl="1"/>
            <a:r>
              <a:rPr lang="en-US" sz="1100" dirty="0" smtClean="0"/>
              <a:t>Colin’s summer non-profit</a:t>
            </a:r>
          </a:p>
          <a:p>
            <a:pPr lvl="1"/>
            <a:r>
              <a:rPr lang="en-US" sz="1100" dirty="0" smtClean="0"/>
              <a:t>Non-profit, </a:t>
            </a:r>
            <a:r>
              <a:rPr lang="en-US" sz="1100" dirty="0" err="1" smtClean="0"/>
              <a:t>OpenSource</a:t>
            </a:r>
            <a:r>
              <a:rPr lang="en-US" sz="1100" dirty="0" smtClean="0"/>
              <a:t> innovation-shop</a:t>
            </a:r>
          </a:p>
          <a:p>
            <a:pPr lvl="1"/>
            <a:r>
              <a:rPr lang="en-US" sz="1100" dirty="0" smtClean="0">
                <a:hlinkClick r:id="rId3"/>
              </a:rPr>
              <a:t>The Civic Hacker</a:t>
            </a:r>
            <a:r>
              <a:rPr lang="en-US" sz="1100" dirty="0" smtClean="0"/>
              <a:t> (awesome blog)</a:t>
            </a:r>
          </a:p>
          <a:p>
            <a:r>
              <a:rPr lang="en-US" sz="1200" dirty="0" err="1" smtClean="0"/>
              <a:t>Egov</a:t>
            </a:r>
            <a:endParaRPr lang="en-US" sz="1200" dirty="0" smtClean="0"/>
          </a:p>
          <a:p>
            <a:pPr lvl="1"/>
            <a:r>
              <a:rPr lang="en-US" sz="1100" dirty="0" smtClean="0">
                <a:hlinkClick r:id="rId4"/>
              </a:rPr>
              <a:t>http://everyblock.com</a:t>
            </a:r>
            <a:r>
              <a:rPr lang="en-US" sz="1100" dirty="0" smtClean="0"/>
              <a:t> powered by </a:t>
            </a:r>
            <a:r>
              <a:rPr lang="en-US" sz="1100" dirty="0" smtClean="0">
                <a:hlinkClick r:id="rId5"/>
              </a:rPr>
              <a:t>http://openblockproject.org</a:t>
            </a:r>
            <a:r>
              <a:rPr lang="en-US" sz="1100" dirty="0" smtClean="0">
                <a:hlinkClick r:id="rId5"/>
              </a:rPr>
              <a:t>/</a:t>
            </a:r>
            <a:endParaRPr lang="en-US" sz="1100" dirty="0" smtClean="0"/>
          </a:p>
          <a:p>
            <a:pPr lvl="1"/>
            <a:r>
              <a:rPr lang="en-US" sz="1100" dirty="0" smtClean="0">
                <a:hlinkClick r:id="rId6"/>
              </a:rPr>
              <a:t>http</a:t>
            </a:r>
            <a:r>
              <a:rPr lang="en-US" sz="1100" dirty="0" smtClean="0">
                <a:hlinkClick r:id="rId6"/>
              </a:rPr>
              <a:t>://wiki.openmuni.org</a:t>
            </a:r>
            <a:r>
              <a:rPr lang="en-US" sz="1100" dirty="0" smtClean="0">
                <a:hlinkClick r:id="rId6"/>
              </a:rPr>
              <a:t>/</a:t>
            </a:r>
            <a:r>
              <a:rPr lang="en-US" sz="1100" dirty="0" smtClean="0"/>
              <a:t> - Wiki on best open data practices for cities</a:t>
            </a:r>
          </a:p>
          <a:p>
            <a:pPr lvl="1"/>
            <a:r>
              <a:rPr lang="en-US" sz="1100" dirty="0" smtClean="0">
                <a:hlinkClick r:id="rId7"/>
              </a:rPr>
              <a:t>http://</a:t>
            </a:r>
            <a:r>
              <a:rPr lang="en-US" sz="1100" dirty="0" smtClean="0">
                <a:hlinkClick r:id="rId7"/>
              </a:rPr>
              <a:t>ushahidi.com</a:t>
            </a:r>
            <a:r>
              <a:rPr lang="en-US" sz="1100" dirty="0" smtClean="0"/>
              <a:t> – Open Source geographic centered crisis information system</a:t>
            </a:r>
          </a:p>
          <a:p>
            <a:r>
              <a:rPr lang="en-US" sz="1200" dirty="0" smtClean="0"/>
              <a:t>Open Transportation</a:t>
            </a:r>
          </a:p>
          <a:p>
            <a:pPr lvl="1"/>
            <a:r>
              <a:rPr lang="en-US" sz="1100" dirty="0" smtClean="0">
                <a:hlinkClick r:id="rId8"/>
              </a:rPr>
              <a:t>http://OpenTripPlanner.com</a:t>
            </a:r>
            <a:endParaRPr lang="en-US" sz="1100" dirty="0" smtClean="0"/>
          </a:p>
          <a:p>
            <a:pPr lvl="2"/>
            <a:r>
              <a:rPr lang="en-US" sz="1050" dirty="0" smtClean="0"/>
              <a:t>Demo: </a:t>
            </a:r>
            <a:r>
              <a:rPr lang="en-US" sz="1050" dirty="0" smtClean="0">
                <a:hlinkClick r:id="rId9"/>
              </a:rPr>
              <a:t>http://maps5.trimet.org/otp</a:t>
            </a:r>
            <a:endParaRPr lang="en-US" sz="1050" dirty="0" smtClean="0"/>
          </a:p>
          <a:p>
            <a:pPr lvl="1"/>
            <a:r>
              <a:rPr lang="en-US" sz="1100" dirty="0" smtClean="0"/>
              <a:t>Case of Open Data in Transportation: </a:t>
            </a:r>
            <a:r>
              <a:rPr lang="en-US" sz="1100" dirty="0" smtClean="0">
                <a:hlinkClick r:id="rId10"/>
              </a:rPr>
              <a:t>http://openplans.org/civichacker/2010/08/02/a-case-for-open-data-in-transit</a:t>
            </a:r>
            <a:r>
              <a:rPr lang="en-US" sz="1100" dirty="0" smtClean="0">
                <a:hlinkClick r:id="rId10"/>
              </a:rPr>
              <a:t>/</a:t>
            </a:r>
            <a:endParaRPr lang="en-US" sz="1100" dirty="0" smtClean="0"/>
          </a:p>
          <a:p>
            <a:r>
              <a:rPr lang="en-US" sz="1200" dirty="0" smtClean="0"/>
              <a:t>Education</a:t>
            </a:r>
          </a:p>
          <a:p>
            <a:pPr lvl="1"/>
            <a:r>
              <a:rPr lang="en-US" sz="1100" dirty="0" smtClean="0"/>
              <a:t>NYC </a:t>
            </a:r>
            <a:r>
              <a:rPr lang="en-US" sz="1100" dirty="0" err="1" smtClean="0"/>
              <a:t>DoE</a:t>
            </a:r>
            <a:r>
              <a:rPr lang="en-US" sz="1100" dirty="0" smtClean="0"/>
              <a:t> School of One Pilot </a:t>
            </a:r>
            <a:r>
              <a:rPr lang="en-US" sz="1100" dirty="0" smtClean="0">
                <a:hlinkClick r:id="rId11"/>
              </a:rPr>
              <a:t>http://</a:t>
            </a:r>
            <a:r>
              <a:rPr lang="en-US" sz="1100" dirty="0" smtClean="0">
                <a:hlinkClick r:id="rId11"/>
              </a:rPr>
              <a:t>schools.nyc.gov/community/innovation/SchoolofOne/default.htm</a:t>
            </a:r>
            <a:endParaRPr lang="en-US" sz="1100" dirty="0" smtClean="0"/>
          </a:p>
          <a:p>
            <a:r>
              <a:rPr lang="en-US" sz="1200" dirty="0" smtClean="0"/>
              <a:t>Data Standards</a:t>
            </a:r>
          </a:p>
          <a:p>
            <a:pPr lvl="1"/>
            <a:r>
              <a:rPr lang="en-US" sz="1100" dirty="0" smtClean="0">
                <a:hlinkClick r:id="rId12"/>
              </a:rPr>
              <a:t>http://open311.org</a:t>
            </a:r>
            <a:r>
              <a:rPr lang="en-US" sz="1100" dirty="0" smtClean="0"/>
              <a:t> data format for real-world issue reporting (</a:t>
            </a:r>
            <a:r>
              <a:rPr lang="en-US" sz="1100" dirty="0" err="1" smtClean="0"/>
              <a:t>grafitti</a:t>
            </a:r>
            <a:r>
              <a:rPr lang="en-US" sz="1100" dirty="0" smtClean="0"/>
              <a:t>, fire hydrants, etc). Used by </a:t>
            </a:r>
            <a:r>
              <a:rPr lang="en-US" sz="1100" dirty="0" smtClean="0">
                <a:hlinkClick r:id="rId13"/>
              </a:rPr>
              <a:t>SF</a:t>
            </a:r>
            <a:r>
              <a:rPr lang="en-US" sz="1100" dirty="0" smtClean="0"/>
              <a:t> and </a:t>
            </a:r>
            <a:r>
              <a:rPr lang="en-US" sz="1100" dirty="0" smtClean="0"/>
              <a:t>DC</a:t>
            </a:r>
          </a:p>
          <a:p>
            <a:pPr lvl="1"/>
            <a:r>
              <a:rPr lang="en-US" sz="1100" dirty="0" smtClean="0"/>
              <a:t>Schools Interoperability Framework (SIF) </a:t>
            </a:r>
            <a:r>
              <a:rPr lang="en-US" sz="1100" dirty="0" smtClean="0">
                <a:hlinkClick r:id="rId14"/>
              </a:rPr>
              <a:t>http://</a:t>
            </a:r>
            <a:r>
              <a:rPr lang="en-US" sz="1100" dirty="0" smtClean="0">
                <a:hlinkClick r:id="rId14"/>
              </a:rPr>
              <a:t>www.sifinfo.org/us/index.asp</a:t>
            </a:r>
            <a:endParaRPr lang="en-US" sz="1100" dirty="0" smtClean="0"/>
          </a:p>
          <a:p>
            <a:pPr lvl="1"/>
            <a:r>
              <a:rPr lang="en-US" sz="1100" dirty="0" smtClean="0"/>
              <a:t>Open Zone Integration Server </a:t>
            </a:r>
            <a:r>
              <a:rPr lang="en-US" sz="1100" dirty="0" smtClean="0">
                <a:hlinkClick r:id="rId15"/>
              </a:rPr>
              <a:t>http://www.openzis.org</a:t>
            </a:r>
            <a:r>
              <a:rPr lang="en-US" sz="1100" dirty="0" smtClean="0">
                <a:hlinkClick r:id="rId15"/>
              </a:rPr>
              <a:t>/</a:t>
            </a:r>
            <a:endParaRPr lang="en-US" sz="1100" dirty="0" smtClean="0"/>
          </a:p>
          <a:p>
            <a:pPr lvl="1"/>
            <a:r>
              <a:rPr lang="en-US" sz="1100" dirty="0" smtClean="0"/>
              <a:t>Common Cartridge </a:t>
            </a:r>
            <a:r>
              <a:rPr lang="en-US" sz="1100" dirty="0" smtClean="0">
                <a:hlinkClick r:id="rId16"/>
              </a:rPr>
              <a:t>http://www.imsglobal.org/cc/index.html</a:t>
            </a:r>
            <a:endParaRPr lang="en-US" sz="1100" dirty="0" smtClean="0"/>
          </a:p>
          <a:p>
            <a:r>
              <a:rPr lang="en-US" sz="1200" dirty="0" smtClean="0"/>
              <a:t>Cool Applications of Data</a:t>
            </a:r>
          </a:p>
          <a:p>
            <a:pPr lvl="1"/>
            <a:r>
              <a:rPr lang="en-US" sz="1100" dirty="0" smtClean="0">
                <a:hlinkClick r:id="rId17"/>
              </a:rPr>
              <a:t>http://www.bigappleed.com</a:t>
            </a:r>
            <a:r>
              <a:rPr lang="en-US" sz="1100" dirty="0" smtClean="0">
                <a:hlinkClick r:id="rId17"/>
              </a:rPr>
              <a:t>/</a:t>
            </a:r>
            <a:endParaRPr lang="en-US" sz="1100" dirty="0" smtClean="0"/>
          </a:p>
          <a:p>
            <a:pPr lvl="1"/>
            <a:r>
              <a:rPr lang="en-US" sz="1100" dirty="0" smtClean="0">
                <a:hlinkClick r:id="rId18"/>
              </a:rPr>
              <a:t>http://slicestation.com</a:t>
            </a:r>
            <a:r>
              <a:rPr lang="en-US" sz="1100" dirty="0" smtClean="0">
                <a:hlinkClick r:id="rId18"/>
              </a:rPr>
              <a:t>/</a:t>
            </a:r>
            <a:r>
              <a:rPr lang="en-US" sz="1100" dirty="0" smtClean="0"/>
              <a:t> </a:t>
            </a:r>
          </a:p>
          <a:p>
            <a:pPr lvl="1"/>
            <a:r>
              <a:rPr lang="en-US" sz="1100" dirty="0" smtClean="0">
                <a:hlinkClick r:id="rId19"/>
              </a:rPr>
              <a:t>http://govtracks.us</a:t>
            </a:r>
            <a:endParaRPr lang="en-US" sz="1100" dirty="0" smtClean="0"/>
          </a:p>
          <a:p>
            <a:pPr lvl="1"/>
            <a:r>
              <a:rPr lang="en-US" sz="1100" dirty="0" smtClean="0">
                <a:hlinkClick r:id="rId20"/>
              </a:rPr>
              <a:t>http://maplight.org</a:t>
            </a:r>
            <a:endParaRPr lang="en-US" sz="1100" dirty="0" smtClean="0"/>
          </a:p>
          <a:p>
            <a:pPr lvl="1"/>
            <a:r>
              <a:rPr lang="en-US" sz="1100" dirty="0" smtClean="0">
                <a:hlinkClick r:id="rId21"/>
              </a:rPr>
              <a:t>http://cabsense.com</a:t>
            </a:r>
            <a:endParaRPr lang="en-US" sz="1100" dirty="0" smtClean="0"/>
          </a:p>
          <a:p>
            <a:pPr lvl="1"/>
            <a:r>
              <a:rPr lang="en-US" sz="1100" dirty="0" smtClean="0">
                <a:hlinkClick r:id="rId22"/>
              </a:rPr>
              <a:t>http://</a:t>
            </a:r>
            <a:r>
              <a:rPr lang="en-US" sz="1100" dirty="0" smtClean="0">
                <a:hlinkClick r:id="rId22"/>
              </a:rPr>
              <a:t>exitstrategynyc.com</a:t>
            </a:r>
            <a:endParaRPr lang="en-US" sz="11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Open Data in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do we want?</a:t>
            </a:r>
          </a:p>
          <a:p>
            <a:pPr lvl="1"/>
            <a:r>
              <a:rPr lang="en-US" dirty="0" smtClean="0"/>
              <a:t>Raw</a:t>
            </a:r>
          </a:p>
          <a:p>
            <a:pPr lvl="1"/>
            <a:r>
              <a:rPr lang="en-US" dirty="0" smtClean="0"/>
              <a:t>Real-time</a:t>
            </a:r>
          </a:p>
          <a:p>
            <a:r>
              <a:rPr lang="en-US" dirty="0" smtClean="0"/>
              <a:t>What do we have?</a:t>
            </a:r>
          </a:p>
          <a:p>
            <a:pPr lvl="1"/>
            <a:r>
              <a:rPr lang="en-US" dirty="0" smtClean="0"/>
              <a:t>Aggregate school reporting</a:t>
            </a:r>
          </a:p>
          <a:p>
            <a:pPr lvl="1"/>
            <a:r>
              <a:rPr lang="en-US" dirty="0" smtClean="0"/>
              <a:t>State and national statistics</a:t>
            </a:r>
            <a:endParaRPr lang="en-US" dirty="0"/>
          </a:p>
          <a:p>
            <a:pPr lvl="1"/>
            <a:r>
              <a:rPr lang="en-US" dirty="0" smtClean="0"/>
              <a:t>Inaccessible (PDFs, CDs at specific schools)</a:t>
            </a:r>
          </a:p>
          <a:p>
            <a:r>
              <a:rPr lang="en-US" dirty="0" smtClean="0"/>
              <a:t>We care more that data is available than who/how its stored</a:t>
            </a:r>
          </a:p>
          <a:p>
            <a:endParaRPr lang="en-US" dirty="0"/>
          </a:p>
        </p:txBody>
      </p:sp>
      <p:pic>
        <p:nvPicPr>
          <p:cNvPr id="4" name="Picture 1" descr="C:\Users\ap\Documents\My Dropbox\AndyCol\MA_data_g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404638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8768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We think…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Better studies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More informed decisions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Data is proof</a:t>
            </a:r>
          </a:p>
          <a:p>
            <a:r>
              <a:rPr lang="en-US" dirty="0" smtClean="0"/>
              <a:t>But we don’t really know!  Imagine…</a:t>
            </a:r>
          </a:p>
          <a:p>
            <a:pPr lvl="1"/>
            <a:r>
              <a:rPr lang="en-US" dirty="0" smtClean="0"/>
              <a:t>Twitter and attendance</a:t>
            </a:r>
          </a:p>
          <a:p>
            <a:pPr lvl="1"/>
            <a:r>
              <a:rPr lang="en-US" dirty="0" smtClean="0"/>
              <a:t>School of One</a:t>
            </a:r>
          </a:p>
        </p:txBody>
      </p:sp>
      <p:pic>
        <p:nvPicPr>
          <p:cNvPr id="32769" name="Picture 1" descr="C:\Users\ap\Documents\My Dropbox\AndyCol\school of one\Student-vs-Skill-blogSp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19200"/>
            <a:ext cx="3834581" cy="2971800"/>
          </a:xfrm>
          <a:prstGeom prst="rect">
            <a:avLst/>
          </a:prstGeom>
          <a:noFill/>
        </p:spPr>
      </p:pic>
      <p:pic>
        <p:nvPicPr>
          <p:cNvPr id="32770" name="Picture 2" descr="C:\Users\ap\Documents\My Dropbox\AndyCol\school of one\Five-Day-Forecast-blogSp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495800"/>
            <a:ext cx="4070350" cy="1763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Lock-in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Vendor specific data sucks</a:t>
            </a:r>
          </a:p>
          <a:p>
            <a:r>
              <a:rPr lang="en-US" dirty="0" smtClean="0"/>
              <a:t>If you don’t work with commercial software, they lock you out</a:t>
            </a:r>
          </a:p>
          <a:p>
            <a:r>
              <a:rPr lang="en-US" dirty="0" smtClean="0"/>
              <a:t>They have enough data to get away with this today – no other collection of data competes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dirty="0" smtClean="0"/>
              <a:t>Every school has a large set of common needs</a:t>
            </a:r>
          </a:p>
          <a:p>
            <a:pPr lvl="1"/>
            <a:r>
              <a:rPr lang="en-US" dirty="0" smtClean="0"/>
              <a:t>Facilitation of learning</a:t>
            </a:r>
          </a:p>
          <a:p>
            <a:pPr lvl="1"/>
            <a:r>
              <a:rPr lang="en-US" dirty="0" smtClean="0"/>
              <a:t>Schools as a business</a:t>
            </a:r>
          </a:p>
          <a:p>
            <a:pPr lvl="1"/>
            <a:r>
              <a:rPr lang="en-US" dirty="0" smtClean="0"/>
              <a:t>Public government</a:t>
            </a: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r>
              <a:rPr lang="en-US" sz="2400" dirty="0" smtClean="0">
                <a:hlinkClick r:id="rId3"/>
              </a:rPr>
              <a:t>http://openplans.org/civichacker/2010/08/02/a-case-for-open-data-in-transit/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Open311, </a:t>
            </a:r>
            <a:r>
              <a:rPr lang="en-US" dirty="0" err="1" smtClean="0"/>
              <a:t>OpenMuni</a:t>
            </a:r>
            <a:r>
              <a:rPr lang="en-US" dirty="0" smtClean="0"/>
              <a:t>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 Francisco, Washington D.C., and Phil </a:t>
            </a:r>
            <a:r>
              <a:rPr lang="en-US" dirty="0" err="1" smtClean="0"/>
              <a:t>Ashlock</a:t>
            </a:r>
            <a:endParaRPr lang="en-US" dirty="0" smtClean="0"/>
          </a:p>
          <a:p>
            <a:r>
              <a:rPr lang="en-US" dirty="0" err="1" smtClean="0"/>
              <a:t>OpenMuni</a:t>
            </a:r>
            <a:endParaRPr lang="en-US" dirty="0" smtClean="0"/>
          </a:p>
          <a:p>
            <a:r>
              <a:rPr lang="en-US" dirty="0" smtClean="0"/>
              <a:t>Cities have mishmash of systems, a standard needs to sit on top as abstraction layer</a:t>
            </a:r>
          </a:p>
          <a:p>
            <a:r>
              <a:rPr lang="en-US" dirty="0" smtClean="0"/>
              <a:t>Open source community practices were critical in guiding these standards building initiatives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Brian Farris – One Bus Away</a:t>
            </a:r>
          </a:p>
          <a:p>
            <a:r>
              <a:rPr lang="en-US" dirty="0" smtClean="0"/>
              <a:t>Developers are nimble –lunch-time </a:t>
            </a:r>
            <a:r>
              <a:rPr lang="en-US" dirty="0" err="1" smtClean="0"/>
              <a:t>hackathon</a:t>
            </a:r>
            <a:endParaRPr lang="en-US" dirty="0" smtClean="0"/>
          </a:p>
          <a:p>
            <a:r>
              <a:rPr lang="en-US" dirty="0" smtClean="0"/>
              <a:t>Real-time data: sensitive?</a:t>
            </a:r>
          </a:p>
          <a:p>
            <a:r>
              <a:rPr lang="en-US" dirty="0" err="1" smtClean="0">
                <a:hlinkClick r:id="rId2"/>
              </a:rPr>
              <a:t>OpenTripPlanner</a:t>
            </a:r>
            <a:r>
              <a:rPr lang="en-US" dirty="0" smtClean="0"/>
              <a:t>, </a:t>
            </a:r>
            <a:r>
              <a:rPr lang="en-US" dirty="0" err="1" smtClean="0"/>
              <a:t>OpenStreetMaps</a:t>
            </a:r>
            <a:endParaRPr lang="en-US" dirty="0" smtClean="0"/>
          </a:p>
          <a:p>
            <a:r>
              <a:rPr lang="en-US" dirty="0" smtClean="0"/>
              <a:t>Major existing standards</a:t>
            </a:r>
          </a:p>
          <a:p>
            <a:pPr lvl="1"/>
            <a:r>
              <a:rPr lang="en-US" dirty="0" smtClean="0"/>
              <a:t>GTFS</a:t>
            </a:r>
          </a:p>
          <a:p>
            <a:pPr lvl="1"/>
            <a:r>
              <a:rPr lang="en-US" dirty="0" smtClean="0"/>
              <a:t>SIRI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Education Data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sharing, not real-time</a:t>
            </a:r>
          </a:p>
          <a:p>
            <a:r>
              <a:rPr lang="en-US" dirty="0" smtClean="0"/>
              <a:t>Major existing standards</a:t>
            </a:r>
          </a:p>
          <a:p>
            <a:pPr lvl="1"/>
            <a:r>
              <a:rPr lang="en-US" dirty="0" smtClean="0"/>
              <a:t>National Education Data Model (NEDM)</a:t>
            </a:r>
          </a:p>
          <a:p>
            <a:pPr lvl="1"/>
            <a:r>
              <a:rPr lang="en-US" dirty="0" smtClean="0"/>
              <a:t>Schools Interoperability Framework (SIF)</a:t>
            </a:r>
          </a:p>
          <a:p>
            <a:pPr lvl="1"/>
            <a:r>
              <a:rPr lang="en-US" dirty="0" smtClean="0"/>
              <a:t>Common Cartridge (CC)</a:t>
            </a:r>
          </a:p>
          <a:p>
            <a:pPr lvl="1"/>
            <a:r>
              <a:rPr lang="en-US" dirty="0" smtClean="0"/>
              <a:t>Sharable Content Objects Relational Model (SCORM)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r" rtl="0">
              <a:spcBef>
                <a:spcPct val="0"/>
              </a:spcBef>
            </a:pPr>
            <a:r>
              <a:rPr lang="en-US" sz="2800" dirty="0" smtClean="0"/>
              <a:t>(NEDM)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Standardized way to collect data and describe almost everything:</a:t>
            </a:r>
          </a:p>
          <a:p>
            <a:pPr lvl="1"/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Blood type</a:t>
            </a:r>
          </a:p>
          <a:p>
            <a:pPr lvl="1"/>
            <a:r>
              <a:rPr lang="en-US" dirty="0" smtClean="0"/>
              <a:t>Bus Routes</a:t>
            </a:r>
          </a:p>
          <a:p>
            <a:pPr lvl="1"/>
            <a:r>
              <a:rPr lang="en-US" dirty="0" smtClean="0"/>
              <a:t>Neighborhood demographics</a:t>
            </a:r>
          </a:p>
          <a:p>
            <a:pPr lvl="1"/>
            <a:r>
              <a:rPr lang="en-US" dirty="0" smtClean="0"/>
              <a:t>No reference implementation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2050" name="Picture 2" descr="http://nces.ed.gov/forum/datamodel/include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4" y="381000"/>
            <a:ext cx="6029326" cy="1190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Cartridge</a:t>
            </a:r>
            <a:endParaRPr lang="en-US" dirty="0"/>
          </a:p>
        </p:txBody>
      </p:sp>
      <p:pic>
        <p:nvPicPr>
          <p:cNvPr id="28676" name="Picture 4" descr="http://www.imsglobal.org/images/ccconnec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23950"/>
            <a:ext cx="7391400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Cartridge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Transfers content from publishers to </a:t>
            </a:r>
            <a:r>
              <a:rPr lang="en-US" dirty="0" err="1" smtClean="0"/>
              <a:t>LMSes</a:t>
            </a:r>
            <a:endParaRPr lang="en-US" dirty="0"/>
          </a:p>
          <a:p>
            <a:r>
              <a:rPr lang="en-US" dirty="0" smtClean="0"/>
              <a:t>Commercial buy in:</a:t>
            </a:r>
          </a:p>
          <a:p>
            <a:pPr lvl="1"/>
            <a:r>
              <a:rPr lang="en-US" dirty="0" smtClean="0"/>
              <a:t>Blackboard</a:t>
            </a:r>
          </a:p>
          <a:p>
            <a:pPr lvl="1"/>
            <a:r>
              <a:rPr lang="en-US" dirty="0" smtClean="0"/>
              <a:t>Pearson</a:t>
            </a:r>
          </a:p>
          <a:p>
            <a:pPr lvl="1"/>
            <a:r>
              <a:rPr lang="en-US" dirty="0" smtClean="0"/>
              <a:t>McGraw Hill</a:t>
            </a:r>
            <a:endParaRPr lang="en-US" dirty="0"/>
          </a:p>
          <a:p>
            <a:r>
              <a:rPr lang="en-US" dirty="0" smtClean="0"/>
              <a:t>FOSS support:</a:t>
            </a:r>
          </a:p>
          <a:p>
            <a:pPr lvl="1"/>
            <a:r>
              <a:rPr lang="en-US" dirty="0" err="1" smtClean="0"/>
              <a:t>Moodle</a:t>
            </a:r>
            <a:endParaRPr lang="en-US" dirty="0"/>
          </a:p>
          <a:p>
            <a:pPr lvl="1"/>
            <a:r>
              <a:rPr lang="en-US" dirty="0" smtClean="0"/>
              <a:t>Sakai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State of Open Data in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Andy Pethan and Colin Zwiebel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Schools Interoperability Framework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156" y="1219200"/>
            <a:ext cx="5670244" cy="56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Schools Interoperability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Unifies data from many vendors in a school </a:t>
            </a:r>
          </a:p>
          <a:p>
            <a:r>
              <a:rPr lang="en-US" dirty="0" smtClean="0"/>
              <a:t>Many services communicating via a single traffic director, or “Zone Integration Server”</a:t>
            </a:r>
          </a:p>
          <a:p>
            <a:r>
              <a:rPr lang="en-US" dirty="0" smtClean="0"/>
              <a:t>Open source reference implementation</a:t>
            </a:r>
          </a:p>
          <a:p>
            <a:pPr lvl="1"/>
            <a:r>
              <a:rPr lang="en-US" dirty="0" err="1" smtClean="0"/>
              <a:t>openZIS</a:t>
            </a:r>
            <a:endParaRPr lang="en-US" dirty="0" smtClean="0"/>
          </a:p>
          <a:p>
            <a:r>
              <a:rPr lang="en-US" dirty="0" smtClean="0"/>
              <a:t>Mature standard, mandated in some states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Take 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education:</a:t>
            </a:r>
          </a:p>
          <a:p>
            <a:pPr lvl="1"/>
            <a:r>
              <a:rPr lang="en-US" dirty="0" smtClean="0"/>
              <a:t>Demand compliance from your school/district</a:t>
            </a:r>
          </a:p>
          <a:p>
            <a:r>
              <a:rPr lang="en-US" dirty="0" smtClean="0"/>
              <a:t>In Development</a:t>
            </a:r>
          </a:p>
          <a:p>
            <a:pPr lvl="1"/>
            <a:r>
              <a:rPr lang="en-US" dirty="0" smtClean="0"/>
              <a:t>ACID test of NEDM</a:t>
            </a:r>
          </a:p>
          <a:p>
            <a:pPr lvl="1"/>
            <a:r>
              <a:rPr lang="en-US" dirty="0" smtClean="0"/>
              <a:t>NEDM reference implementation</a:t>
            </a:r>
          </a:p>
          <a:p>
            <a:pPr lvl="1"/>
            <a:r>
              <a:rPr lang="en-US" dirty="0" smtClean="0"/>
              <a:t>Data-driven educational apps</a:t>
            </a:r>
          </a:p>
          <a:p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Open Data Repository (Wikipedia for data)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Stopping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</a:p>
          <a:p>
            <a:r>
              <a:rPr lang="en-US" dirty="0" smtClean="0"/>
              <a:t>Consensus building</a:t>
            </a:r>
          </a:p>
          <a:p>
            <a:r>
              <a:rPr lang="en-US" dirty="0" smtClean="0"/>
              <a:t>Budgets</a:t>
            </a:r>
          </a:p>
          <a:p>
            <a:r>
              <a:rPr lang="en-US" dirty="0" smtClean="0"/>
              <a:t>Who’s job?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Data and Your Educational Software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educational  games</a:t>
            </a:r>
          </a:p>
          <a:p>
            <a:endParaRPr lang="en-US" dirty="0" smtClean="0"/>
          </a:p>
          <a:p>
            <a:r>
              <a:rPr lang="en-US" dirty="0" smtClean="0"/>
              <a:t>Data producers and crunches need not be the same</a:t>
            </a:r>
          </a:p>
          <a:p>
            <a:endParaRPr lang="en-US" dirty="0" smtClean="0"/>
          </a:p>
          <a:p>
            <a:r>
              <a:rPr lang="en-US" dirty="0" smtClean="0"/>
              <a:t>Get your data out there!</a:t>
            </a:r>
          </a:p>
          <a:p>
            <a:r>
              <a:rPr lang="en-US" dirty="0" smtClean="0"/>
              <a:t>Data proof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Data and Your Data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development of data sharing standards</a:t>
            </a:r>
          </a:p>
          <a:p>
            <a:r>
              <a:rPr lang="en-US" dirty="0" smtClean="0"/>
              <a:t>Provide data to the credentialed individuals</a:t>
            </a:r>
          </a:p>
          <a:p>
            <a:r>
              <a:rPr lang="en-US" dirty="0" smtClean="0"/>
              <a:t>Give me easy access to data</a:t>
            </a:r>
          </a:p>
          <a:p>
            <a:pPr lvl="1"/>
            <a:r>
              <a:rPr lang="en-US" dirty="0" smtClean="0"/>
              <a:t>Data I’m allowed to see</a:t>
            </a:r>
          </a:p>
          <a:p>
            <a:pPr lvl="1"/>
            <a:r>
              <a:rPr lang="en-US" dirty="0" smtClean="0"/>
              <a:t>Let my software do innovative things on a classroom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Entice people to join the Open data cause thorough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a member of an education project (packaging, marketing, promoting)</a:t>
            </a:r>
          </a:p>
          <a:p>
            <a:r>
              <a:rPr lang="en-US" dirty="0" smtClean="0"/>
              <a:t>Need to get data out there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\Documents\My Dropbox\AndyCol\big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"/>
            <a:ext cx="6629399" cy="686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data matters for education</a:t>
            </a:r>
          </a:p>
          <a:p>
            <a:r>
              <a:rPr lang="en-US" dirty="0" smtClean="0"/>
              <a:t>Developing standards, educational initiatives, and tech advances look positive</a:t>
            </a:r>
          </a:p>
          <a:p>
            <a:r>
              <a:rPr lang="en-US" dirty="0" smtClean="0"/>
              <a:t>Your skills and mindset are needed in this young movement</a:t>
            </a:r>
          </a:p>
          <a:p>
            <a:r>
              <a:rPr lang="en-US" dirty="0" smtClean="0"/>
              <a:t>And don’t stop innovating!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 / 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Students</a:t>
            </a:r>
          </a:p>
          <a:p>
            <a:r>
              <a:rPr lang="en-US" dirty="0" smtClean="0"/>
              <a:t>Programmers</a:t>
            </a:r>
          </a:p>
          <a:p>
            <a:r>
              <a:rPr lang="en-US" dirty="0" smtClean="0"/>
              <a:t>Education People</a:t>
            </a:r>
          </a:p>
          <a:p>
            <a:r>
              <a:rPr lang="en-US" dirty="0" smtClean="0"/>
              <a:t>FOSS People</a:t>
            </a:r>
          </a:p>
          <a:p>
            <a:r>
              <a:rPr lang="en-US" dirty="0" smtClean="0"/>
              <a:t>Cool Software:</a:t>
            </a:r>
          </a:p>
          <a:p>
            <a:pPr lvl="1"/>
            <a:r>
              <a:rPr lang="en-US" dirty="0" err="1" smtClean="0">
                <a:hlinkClick r:id="rId3"/>
              </a:rPr>
              <a:t>Pauker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Aardvark</a:t>
            </a:r>
            <a:endParaRPr lang="en-US" dirty="0" smtClean="0"/>
          </a:p>
          <a:p>
            <a:r>
              <a:rPr lang="en-US" dirty="0" smtClean="0"/>
              <a:t>We’re not the experts in the room!</a:t>
            </a:r>
          </a:p>
          <a:p>
            <a:pPr lvl="1"/>
            <a:r>
              <a:rPr lang="en-US" dirty="0" smtClean="0"/>
              <a:t>But we hope we can help you think differently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data</a:t>
            </a:r>
          </a:p>
          <a:p>
            <a:r>
              <a:rPr lang="en-US" dirty="0" smtClean="0"/>
              <a:t>Overview of Education data standards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The path ahead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Open Source apply to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topic, same mindset</a:t>
            </a:r>
          </a:p>
          <a:p>
            <a:r>
              <a:rPr lang="en-US" dirty="0" smtClean="0"/>
              <a:t>Building on each others data</a:t>
            </a:r>
          </a:p>
          <a:p>
            <a:r>
              <a:rPr lang="en-US" dirty="0" smtClean="0"/>
              <a:t>Like code, plethora of ways to license data</a:t>
            </a:r>
          </a:p>
          <a:p>
            <a:r>
              <a:rPr lang="en-US" dirty="0" smtClean="0"/>
              <a:t>Focus on the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</p:spPr>
        <p:txBody>
          <a:bodyPr>
            <a:normAutofit/>
          </a:bodyPr>
          <a:lstStyle/>
          <a:p>
            <a:pPr algn="r"/>
            <a:r>
              <a:rPr lang="en-US" sz="2800" b="0" dirty="0" smtClean="0"/>
              <a:t>- David Pollack</a:t>
            </a:r>
            <a:br>
              <a:rPr lang="en-US" sz="2800" b="0" dirty="0" smtClean="0"/>
            </a:br>
            <a:r>
              <a:rPr lang="en-US" sz="2800" b="0" dirty="0" smtClean="0"/>
              <a:t>founder Of Lift Framework</a:t>
            </a:r>
            <a:endParaRPr lang="en-US" sz="28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150018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“The value of LIFT is the community, not the code base.”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 l="14445" t="24889" r="67222" b="24444"/>
          <a:stretch>
            <a:fillRect/>
          </a:stretch>
        </p:blipFill>
        <p:spPr bwMode="auto">
          <a:xfrm>
            <a:off x="5334000" y="304800"/>
            <a:ext cx="3657600" cy="631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13889" t="7111" r="55000" b="76889"/>
          <a:stretch>
            <a:fillRect/>
          </a:stretch>
        </p:blipFill>
        <p:spPr bwMode="auto">
          <a:xfrm>
            <a:off x="457200" y="2743200"/>
            <a:ext cx="426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nterfac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32561"/>
            <a:ext cx="2743200" cy="5349239"/>
          </a:xfrm>
          <a:prstGeom prst="rect">
            <a:avLst/>
          </a:prstGeom>
          <a:noFill/>
        </p:spPr>
      </p:pic>
      <p:pic>
        <p:nvPicPr>
          <p:cNvPr id="39940" name="Picture 4" descr="interf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432561"/>
            <a:ext cx="2743200" cy="5349239"/>
          </a:xfrm>
          <a:prstGeom prst="rect">
            <a:avLst/>
          </a:prstGeom>
          <a:noFill/>
        </p:spPr>
      </p:pic>
      <p:pic>
        <p:nvPicPr>
          <p:cNvPr id="39942" name="Picture 6" descr="sl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" y="76200"/>
            <a:ext cx="5138420" cy="12954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15556" t="8000" r="66111" b="84000"/>
          <a:stretch>
            <a:fillRect/>
          </a:stretch>
        </p:blipFill>
        <p:spPr bwMode="auto">
          <a:xfrm>
            <a:off x="6324600" y="3810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World is Increasingly Data Driven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analytics companies!!!</a:t>
            </a:r>
          </a:p>
          <a:p>
            <a:r>
              <a:rPr lang="en-US" dirty="0" smtClean="0"/>
              <a:t>Smarter Planet initiative</a:t>
            </a:r>
          </a:p>
          <a:p>
            <a:r>
              <a:rPr lang="en-US" dirty="0" smtClean="0"/>
              <a:t>Open Government Initiative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86600" y="1524000"/>
            <a:ext cx="1673422" cy="762000"/>
            <a:chOff x="6629400" y="2667000"/>
            <a:chExt cx="1066800" cy="485772"/>
          </a:xfrm>
        </p:grpSpPr>
        <p:sp>
          <p:nvSpPr>
            <p:cNvPr id="6" name="Rectangle 5"/>
            <p:cNvSpPr/>
            <p:nvPr/>
          </p:nvSpPr>
          <p:spPr>
            <a:xfrm>
              <a:off x="6629400" y="2667000"/>
              <a:ext cx="1066800" cy="4857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842" name="Picture 2" descr="IBM®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2667000"/>
              <a:ext cx="1047750" cy="476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846" name="Picture 6" descr="SAS | The Power To Kn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514600"/>
            <a:ext cx="2245242" cy="533400"/>
          </a:xfrm>
          <a:prstGeom prst="rect">
            <a:avLst/>
          </a:prstGeom>
          <a:noFill/>
        </p:spPr>
      </p:pic>
      <p:pic>
        <p:nvPicPr>
          <p:cNvPr id="35852" name="Picture 12" descr="Open Government Initiative"/>
          <p:cNvPicPr>
            <a:picLocks noChangeAspect="1" noChangeArrowheads="1"/>
          </p:cNvPicPr>
          <p:nvPr/>
        </p:nvPicPr>
        <p:blipFill>
          <a:blip r:embed="rId5" cstate="print"/>
          <a:srcRect l="83607" t="26966" r="1639" b="28090"/>
          <a:stretch>
            <a:fillRect/>
          </a:stretch>
        </p:blipFill>
        <p:spPr bwMode="auto">
          <a:xfrm>
            <a:off x="6934200" y="3276600"/>
            <a:ext cx="1920240" cy="533400"/>
          </a:xfrm>
          <a:prstGeom prst="rect">
            <a:avLst/>
          </a:prstGeom>
          <a:noFill/>
        </p:spPr>
      </p:pic>
      <p:pic>
        <p:nvPicPr>
          <p:cNvPr id="35854" name="Picture 14" descr="Goog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3216" y="4114800"/>
            <a:ext cx="2434584" cy="457200"/>
          </a:xfrm>
          <a:prstGeom prst="rect">
            <a:avLst/>
          </a:prstGeom>
          <a:noFill/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7" cstate="print"/>
          <a:srcRect l="13333" t="9778" r="78889" b="84000"/>
          <a:stretch>
            <a:fillRect/>
          </a:stretch>
        </p:blipFill>
        <p:spPr bwMode="auto">
          <a:xfrm>
            <a:off x="7162800" y="46482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1046</Words>
  <Application>Microsoft Office PowerPoint</Application>
  <PresentationFormat>On-screen Show (4:3)</PresentationFormat>
  <Paragraphs>221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Before you get bored of this Presentation -- some cool links</vt:lpstr>
      <vt:lpstr>The State of Open Data in Education</vt:lpstr>
      <vt:lpstr>About Us / Disclaimer</vt:lpstr>
      <vt:lpstr>Program Flow</vt:lpstr>
      <vt:lpstr>Does Open Source apply to data?</vt:lpstr>
      <vt:lpstr>- David Pollack founder Of Lift Framework</vt:lpstr>
      <vt:lpstr>Slide 7</vt:lpstr>
      <vt:lpstr>Slide 8</vt:lpstr>
      <vt:lpstr>The World is Increasingly Data Driven</vt:lpstr>
      <vt:lpstr>We Need Open Data in Education</vt:lpstr>
      <vt:lpstr>Why?</vt:lpstr>
      <vt:lpstr>Data Lock-in</vt:lpstr>
      <vt:lpstr>Building a foundation</vt:lpstr>
      <vt:lpstr>Open311, OpenMuni Case Studies</vt:lpstr>
      <vt:lpstr>Open Transportation</vt:lpstr>
      <vt:lpstr>Open Education Data Today</vt:lpstr>
      <vt:lpstr>(NEDM)</vt:lpstr>
      <vt:lpstr>Common Cartridge</vt:lpstr>
      <vt:lpstr>Common Cartridge</vt:lpstr>
      <vt:lpstr>Schools Interoperability Framework</vt:lpstr>
      <vt:lpstr>Schools Interoperability Framework</vt:lpstr>
      <vt:lpstr>Take Action</vt:lpstr>
      <vt:lpstr>Take Action</vt:lpstr>
      <vt:lpstr>What’s Stopping Us?</vt:lpstr>
      <vt:lpstr>Open Data and Your Educational Software Project</vt:lpstr>
      <vt:lpstr>Open Data and Your Data Repository</vt:lpstr>
      <vt:lpstr>We Can Entice people to join the Open data cause thorough Innovation</vt:lpstr>
      <vt:lpstr>Slide 28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Open Data in Education</dc:title>
  <dc:creator>ap</dc:creator>
  <cp:lastModifiedBy>ap</cp:lastModifiedBy>
  <cp:revision>82</cp:revision>
  <dcterms:created xsi:type="dcterms:W3CDTF">2010-08-08T17:19:17Z</dcterms:created>
  <dcterms:modified xsi:type="dcterms:W3CDTF">2010-08-09T20:02:51Z</dcterms:modified>
</cp:coreProperties>
</file>